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68" r:id="rId3"/>
    <p:sldId id="261" r:id="rId4"/>
  </p:sldIdLst>
  <p:sldSz cx="9906000" cy="6858000" type="A4"/>
  <p:notesSz cx="6888163" cy="10018713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F29FD7-0723-4875-9208-34A7950026DE}" v="1059" dt="2022-04-09T04:38:10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3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42490-B262-4FC4-8DC8-5869D1400659}" type="datetimeFigureOut">
              <a:rPr lang="en-AU" smtClean="0"/>
              <a:t>26/4/2022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2538"/>
            <a:ext cx="48847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266C6-6624-4A48-A6E0-496394BBDD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7113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4266C6-6624-4A48-A6E0-496394BBDDB6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253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4266C6-6624-4A48-A6E0-496394BBDDB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41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4266C6-6624-4A48-A6E0-496394BBDDB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247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BD509507-1AF7-4ED4-97B2-CC0325FE5D1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924716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think-cell Slide" r:id="rId4" imgW="306" imgH="306" progId="TCLayout.ActiveDocument.1">
                  <p:embed/>
                </p:oleObj>
              </mc:Choice>
              <mc:Fallback>
                <p:oleObj name="think-cell Slide" r:id="rId4" imgW="306" imgH="306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BD509507-1AF7-4ED4-97B2-CC0325FE5D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B16FEC8-1523-4586-BB64-00BB7F130164}"/>
              </a:ext>
            </a:extLst>
          </p:cNvPr>
          <p:cNvSpPr/>
          <p:nvPr userDrawn="1"/>
        </p:nvSpPr>
        <p:spPr>
          <a:xfrm>
            <a:off x="0" y="0"/>
            <a:ext cx="9906000" cy="5389685"/>
          </a:xfrm>
          <a:prstGeom prst="rect">
            <a:avLst/>
          </a:prstGeom>
          <a:solidFill>
            <a:srgbClr val="327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666394"/>
            <a:ext cx="8420100" cy="7667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701077"/>
            <a:ext cx="7429500" cy="5303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5" name="Picture 2" descr="May be an image of text that says &quot;Pre-Season Sale One week only! Last year's stock... (new designs coming) WEST M BASKETBALL Shorts $10 Training Singlets $10 Socks $5 Playing singlets $10 Water bottles $10 Hoodies $40 Weds 9th Feb Fri 11th Feb 5.00-6.30pm Set up in walk-through walk- area near canteen in Broadmeadow Stadium&quot;">
            <a:extLst>
              <a:ext uri="{FF2B5EF4-FFF2-40B4-BE49-F238E27FC236}">
                <a16:creationId xmlns:a16="http://schemas.microsoft.com/office/drawing/2014/main" id="{98E31C30-8428-482A-9115-B6ABFF9BDB7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68" t="7453" r="6886" b="61268"/>
          <a:stretch/>
        </p:blipFill>
        <p:spPr bwMode="auto">
          <a:xfrm>
            <a:off x="7386420" y="123092"/>
            <a:ext cx="2384851" cy="1241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D2B118-3802-4C33-BA0D-0A752F774437}"/>
              </a:ext>
            </a:extLst>
          </p:cNvPr>
          <p:cNvSpPr txBox="1"/>
          <p:nvPr userDrawn="1"/>
        </p:nvSpPr>
        <p:spPr>
          <a:xfrm>
            <a:off x="9020745" y="6365576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0" dirty="0">
                <a:latin typeface="Kigelia Light" panose="020B0303020202020203" pitchFamily="34" charset="0"/>
                <a:ea typeface="Kigelia Light" panose="020B0303020202020203" pitchFamily="34" charset="0"/>
                <a:cs typeface="Kigelia Light" panose="020B0303020202020203" pitchFamily="34" charset="0"/>
              </a:rPr>
              <a:t>WEST</a:t>
            </a:r>
          </a:p>
        </p:txBody>
      </p:sp>
    </p:spTree>
    <p:extLst>
      <p:ext uri="{BB962C8B-B14F-4D97-AF65-F5344CB8AC3E}">
        <p14:creationId xmlns:p14="http://schemas.microsoft.com/office/powerpoint/2010/main" val="46652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9BE4B06-406E-41B7-9648-DEB20BA55DA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7171727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think-cell Slide" r:id="rId4" imgW="306" imgH="306" progId="TCLayout.ActiveDocument.1">
                  <p:embed/>
                </p:oleObj>
              </mc:Choice>
              <mc:Fallback>
                <p:oleObj name="think-cell Slide" r:id="rId4" imgW="306" imgH="306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9BE4B06-406E-41B7-9648-DEB20BA55D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178" y="703384"/>
            <a:ext cx="8512786" cy="563292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4BAC3-FE91-4211-AC8B-A70BBA3AD716}"/>
              </a:ext>
            </a:extLst>
          </p:cNvPr>
          <p:cNvSpPr/>
          <p:nvPr userDrawn="1"/>
        </p:nvSpPr>
        <p:spPr>
          <a:xfrm>
            <a:off x="0" y="6734908"/>
            <a:ext cx="9906000" cy="123092"/>
          </a:xfrm>
          <a:prstGeom prst="rect">
            <a:avLst/>
          </a:prstGeom>
          <a:solidFill>
            <a:srgbClr val="327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E959B50-2705-4A09-BADE-04E7E9DED014}"/>
              </a:ext>
            </a:extLst>
          </p:cNvPr>
          <p:cNvSpPr/>
          <p:nvPr userDrawn="1"/>
        </p:nvSpPr>
        <p:spPr>
          <a:xfrm>
            <a:off x="0" y="-1"/>
            <a:ext cx="9906000" cy="527537"/>
          </a:xfrm>
          <a:prstGeom prst="rect">
            <a:avLst/>
          </a:prstGeom>
          <a:solidFill>
            <a:srgbClr val="327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5CCFCAE8-97F6-47E8-BDAB-07E907CA65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7461" y="0"/>
            <a:ext cx="8901178" cy="527538"/>
          </a:xfrm>
          <a:prstGeom prst="rect">
            <a:avLst/>
          </a:prstGeom>
        </p:spPr>
        <p:txBody>
          <a:bodyPr anchor="ctr"/>
          <a:lstStyle>
            <a:lvl1pPr>
              <a:buNone/>
              <a:defRPr sz="3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AU" dirty="0">
                <a:latin typeface="Arial" pitchFamily="34" charset="0"/>
                <a:cs typeface="Arial" pitchFamily="34" charset="0"/>
              </a:rPr>
              <a:t>Heading</a:t>
            </a:r>
          </a:p>
          <a:p>
            <a:pPr lvl="0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8AB3E8-0EBA-47C0-85BC-0AE6B15B5A3C}"/>
              </a:ext>
            </a:extLst>
          </p:cNvPr>
          <p:cNvSpPr txBox="1"/>
          <p:nvPr userDrawn="1"/>
        </p:nvSpPr>
        <p:spPr>
          <a:xfrm>
            <a:off x="9020745" y="6365576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0" dirty="0">
                <a:latin typeface="Kigelia Light" panose="020B0303020202020203" pitchFamily="34" charset="0"/>
                <a:ea typeface="Kigelia Light" panose="020B0303020202020203" pitchFamily="34" charset="0"/>
                <a:cs typeface="Kigelia Light" panose="020B0303020202020203" pitchFamily="34" charset="0"/>
              </a:rPr>
              <a:t>WEST</a:t>
            </a:r>
          </a:p>
        </p:txBody>
      </p:sp>
    </p:spTree>
    <p:extLst>
      <p:ext uri="{BB962C8B-B14F-4D97-AF65-F5344CB8AC3E}">
        <p14:creationId xmlns:p14="http://schemas.microsoft.com/office/powerpoint/2010/main" val="45615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25BD75EA-1725-4F83-82CA-B06643926D9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864738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think-cell Slide" r:id="rId4" imgW="306" imgH="306" progId="TCLayout.ActiveDocument.1">
                  <p:embed/>
                </p:oleObj>
              </mc:Choice>
              <mc:Fallback>
                <p:oleObj name="think-cell Slide" r:id="rId4" imgW="306" imgH="306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25BD75EA-1725-4F83-82CA-B06643926D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AE0D3EA-5BD4-4811-9BB6-006CB05FF739}"/>
              </a:ext>
            </a:extLst>
          </p:cNvPr>
          <p:cNvSpPr/>
          <p:nvPr userDrawn="1"/>
        </p:nvSpPr>
        <p:spPr>
          <a:xfrm>
            <a:off x="0" y="6734908"/>
            <a:ext cx="9906000" cy="123092"/>
          </a:xfrm>
          <a:prstGeom prst="rect">
            <a:avLst/>
          </a:prstGeom>
          <a:solidFill>
            <a:srgbClr val="327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38B574-D13D-446E-83B2-F3DCE253CE83}"/>
              </a:ext>
            </a:extLst>
          </p:cNvPr>
          <p:cNvSpPr/>
          <p:nvPr userDrawn="1"/>
        </p:nvSpPr>
        <p:spPr>
          <a:xfrm>
            <a:off x="0" y="-1"/>
            <a:ext cx="9906000" cy="527537"/>
          </a:xfrm>
          <a:prstGeom prst="rect">
            <a:avLst/>
          </a:prstGeom>
          <a:solidFill>
            <a:srgbClr val="327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1F85F258-244E-4F04-B5D6-03550F4B28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7461" y="0"/>
            <a:ext cx="8901178" cy="527538"/>
          </a:xfrm>
          <a:prstGeom prst="rect">
            <a:avLst/>
          </a:prstGeom>
        </p:spPr>
        <p:txBody>
          <a:bodyPr anchor="ctr"/>
          <a:lstStyle>
            <a:lvl1pPr>
              <a:buNone/>
              <a:defRPr sz="3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AU" dirty="0">
                <a:latin typeface="Arial" pitchFamily="34" charset="0"/>
                <a:cs typeface="Arial" pitchFamily="34" charset="0"/>
              </a:rPr>
              <a:t>Heading</a:t>
            </a:r>
          </a:p>
          <a:p>
            <a:pPr lvl="0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8D898-B347-4D5D-A2D6-4318F884DE78}"/>
              </a:ext>
            </a:extLst>
          </p:cNvPr>
          <p:cNvSpPr txBox="1"/>
          <p:nvPr userDrawn="1"/>
        </p:nvSpPr>
        <p:spPr>
          <a:xfrm>
            <a:off x="9020745" y="6365576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0" dirty="0">
                <a:latin typeface="Kigelia Light" panose="020B0303020202020203" pitchFamily="34" charset="0"/>
                <a:ea typeface="Kigelia Light" panose="020B0303020202020203" pitchFamily="34" charset="0"/>
                <a:cs typeface="Kigelia Light" panose="020B0303020202020203" pitchFamily="34" charset="0"/>
              </a:rPr>
              <a:t>WEST</a:t>
            </a:r>
          </a:p>
        </p:txBody>
      </p:sp>
    </p:spTree>
    <p:extLst>
      <p:ext uri="{BB962C8B-B14F-4D97-AF65-F5344CB8AC3E}">
        <p14:creationId xmlns:p14="http://schemas.microsoft.com/office/powerpoint/2010/main" val="224154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25BD75EA-1725-4F83-82CA-B06643926D9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864738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think-cell Slide" r:id="rId4" imgW="306" imgH="306" progId="TCLayout.ActiveDocument.1">
                  <p:embed/>
                </p:oleObj>
              </mc:Choice>
              <mc:Fallback>
                <p:oleObj name="think-cell Slide" r:id="rId4" imgW="306" imgH="306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25BD75EA-1725-4F83-82CA-B06643926D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AE0D3EA-5BD4-4811-9BB6-006CB05FF739}"/>
              </a:ext>
            </a:extLst>
          </p:cNvPr>
          <p:cNvSpPr/>
          <p:nvPr userDrawn="1"/>
        </p:nvSpPr>
        <p:spPr>
          <a:xfrm>
            <a:off x="0" y="6734908"/>
            <a:ext cx="9906000" cy="123092"/>
          </a:xfrm>
          <a:prstGeom prst="rect">
            <a:avLst/>
          </a:prstGeom>
          <a:solidFill>
            <a:srgbClr val="327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38B574-D13D-446E-83B2-F3DCE253CE83}"/>
              </a:ext>
            </a:extLst>
          </p:cNvPr>
          <p:cNvSpPr/>
          <p:nvPr userDrawn="1"/>
        </p:nvSpPr>
        <p:spPr>
          <a:xfrm>
            <a:off x="0" y="-1"/>
            <a:ext cx="9906000" cy="527537"/>
          </a:xfrm>
          <a:prstGeom prst="rect">
            <a:avLst/>
          </a:prstGeom>
          <a:solidFill>
            <a:srgbClr val="327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1F85F258-244E-4F04-B5D6-03550F4B28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7461" y="0"/>
            <a:ext cx="8901178" cy="527538"/>
          </a:xfrm>
          <a:prstGeom prst="rect">
            <a:avLst/>
          </a:prstGeom>
        </p:spPr>
        <p:txBody>
          <a:bodyPr anchor="ctr"/>
          <a:lstStyle>
            <a:lvl1pPr>
              <a:buNone/>
              <a:defRPr sz="3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AU" dirty="0">
                <a:latin typeface="Arial" pitchFamily="34" charset="0"/>
                <a:cs typeface="Arial" pitchFamily="34" charset="0"/>
              </a:rPr>
              <a:t>Heading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5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EFE89CF-8D4A-41BE-9708-713A2195D2B6}"/>
              </a:ext>
            </a:extLst>
          </p:cNvPr>
          <p:cNvSpPr/>
          <p:nvPr userDrawn="1"/>
        </p:nvSpPr>
        <p:spPr>
          <a:xfrm>
            <a:off x="0" y="6734908"/>
            <a:ext cx="9906000" cy="123092"/>
          </a:xfrm>
          <a:prstGeom prst="rect">
            <a:avLst/>
          </a:prstGeom>
          <a:solidFill>
            <a:srgbClr val="327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5011BF-ADFD-4DA1-9A68-21E516236589}"/>
              </a:ext>
            </a:extLst>
          </p:cNvPr>
          <p:cNvSpPr txBox="1"/>
          <p:nvPr userDrawn="1"/>
        </p:nvSpPr>
        <p:spPr>
          <a:xfrm>
            <a:off x="9020745" y="6365576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0" dirty="0">
                <a:latin typeface="Kigelia Light" panose="020B0303020202020203" pitchFamily="34" charset="0"/>
                <a:ea typeface="Kigelia Light" panose="020B0303020202020203" pitchFamily="34" charset="0"/>
                <a:cs typeface="Kigelia Light" panose="020B0303020202020203" pitchFamily="34" charset="0"/>
              </a:rPr>
              <a:t>WEST</a:t>
            </a:r>
          </a:p>
        </p:txBody>
      </p:sp>
    </p:spTree>
    <p:extLst>
      <p:ext uri="{BB962C8B-B14F-4D97-AF65-F5344CB8AC3E}">
        <p14:creationId xmlns:p14="http://schemas.microsoft.com/office/powerpoint/2010/main" val="83311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DF8F5D9-C698-4293-A4A2-7067C9566CD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677642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think-cell Slide" r:id="rId4" imgW="306" imgH="306" progId="TCLayout.ActiveDocument.1">
                  <p:embed/>
                </p:oleObj>
              </mc:Choice>
              <mc:Fallback>
                <p:oleObj name="think-cell Slide" r:id="rId4" imgW="306" imgH="30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DF8F5D9-C698-4293-A4A2-7067C9566C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 userDrawn="1"/>
        </p:nvSpPr>
        <p:spPr>
          <a:xfrm>
            <a:off x="0" y="0"/>
            <a:ext cx="9906000" cy="6957392"/>
          </a:xfrm>
          <a:prstGeom prst="rect">
            <a:avLst/>
          </a:prstGeom>
          <a:solidFill>
            <a:srgbClr val="327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690302" y="476672"/>
            <a:ext cx="8826799" cy="864096"/>
          </a:xfrm>
          <a:prstGeom prst="rect">
            <a:avLst/>
          </a:prstGeom>
        </p:spPr>
        <p:txBody>
          <a:bodyPr/>
          <a:lstStyle>
            <a:lvl1pPr>
              <a:buNone/>
              <a:defRPr sz="4063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AU" dirty="0">
                <a:latin typeface="Arial" pitchFamily="34" charset="0"/>
                <a:cs typeface="Arial" pitchFamily="34" charset="0"/>
              </a:rPr>
              <a:t>Heading</a:t>
            </a:r>
          </a:p>
          <a:p>
            <a:pPr lvl="0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915F35-C105-4BB5-B517-E8C61330AC55}"/>
              </a:ext>
            </a:extLst>
          </p:cNvPr>
          <p:cNvSpPr/>
          <p:nvPr userDrawn="1"/>
        </p:nvSpPr>
        <p:spPr>
          <a:xfrm>
            <a:off x="0" y="6327522"/>
            <a:ext cx="9906000" cy="4337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022BC0-72F8-4C49-B9C2-E4635B76ED7A}"/>
              </a:ext>
            </a:extLst>
          </p:cNvPr>
          <p:cNvSpPr txBox="1"/>
          <p:nvPr userDrawn="1"/>
        </p:nvSpPr>
        <p:spPr>
          <a:xfrm>
            <a:off x="9020745" y="6365576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0" dirty="0">
                <a:latin typeface="Kigelia Light" panose="020B0303020202020203" pitchFamily="34" charset="0"/>
                <a:ea typeface="Kigelia Light" panose="020B0303020202020203" pitchFamily="34" charset="0"/>
                <a:cs typeface="Kigelia Light" panose="020B0303020202020203" pitchFamily="34" charset="0"/>
              </a:rPr>
              <a:t>WEST</a:t>
            </a:r>
          </a:p>
        </p:txBody>
      </p:sp>
    </p:spTree>
    <p:extLst>
      <p:ext uri="{BB962C8B-B14F-4D97-AF65-F5344CB8AC3E}">
        <p14:creationId xmlns:p14="http://schemas.microsoft.com/office/powerpoint/2010/main" val="290036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72476" y="257176"/>
            <a:ext cx="9354918" cy="4828009"/>
          </a:xfrm>
          <a:prstGeom prst="rect">
            <a:avLst/>
          </a:prstGeom>
          <a:solidFill>
            <a:srgbClr val="32754F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63"/>
          </a:p>
        </p:txBody>
      </p:sp>
      <p:sp>
        <p:nvSpPr>
          <p:cNvPr id="20" name="TextBox 19"/>
          <p:cNvSpPr txBox="1"/>
          <p:nvPr userDrawn="1"/>
        </p:nvSpPr>
        <p:spPr>
          <a:xfrm>
            <a:off x="740532" y="3580274"/>
            <a:ext cx="8601026" cy="655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5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 hasCustomPrompt="1"/>
          </p:nvPr>
        </p:nvSpPr>
        <p:spPr>
          <a:xfrm>
            <a:off x="740532" y="2924946"/>
            <a:ext cx="8601026" cy="1008063"/>
          </a:xfrm>
          <a:prstGeom prst="rect">
            <a:avLst/>
          </a:prstGeom>
        </p:spPr>
        <p:txBody>
          <a:bodyPr/>
          <a:lstStyle>
            <a:lvl1pPr>
              <a:buNone/>
              <a:defRPr sz="3657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AU" dirty="0"/>
              <a:t>Division Name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973E3F-9B80-451D-92B9-45F4BCAA2D94}"/>
              </a:ext>
            </a:extLst>
          </p:cNvPr>
          <p:cNvSpPr/>
          <p:nvPr userDrawn="1"/>
        </p:nvSpPr>
        <p:spPr>
          <a:xfrm>
            <a:off x="0" y="6734908"/>
            <a:ext cx="9906000" cy="123092"/>
          </a:xfrm>
          <a:prstGeom prst="rect">
            <a:avLst/>
          </a:prstGeom>
          <a:solidFill>
            <a:srgbClr val="3275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091342-E477-4DA0-BE05-051A435EC88A}"/>
              </a:ext>
            </a:extLst>
          </p:cNvPr>
          <p:cNvSpPr txBox="1"/>
          <p:nvPr userDrawn="1"/>
        </p:nvSpPr>
        <p:spPr>
          <a:xfrm>
            <a:off x="9020745" y="6365576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0" dirty="0">
                <a:latin typeface="Kigelia Light" panose="020B0303020202020203" pitchFamily="34" charset="0"/>
                <a:ea typeface="Kigelia Light" panose="020B0303020202020203" pitchFamily="34" charset="0"/>
                <a:cs typeface="Kigelia Light" panose="020B0303020202020203" pitchFamily="34" charset="0"/>
              </a:rPr>
              <a:t>WEST</a:t>
            </a:r>
          </a:p>
        </p:txBody>
      </p:sp>
    </p:spTree>
    <p:extLst>
      <p:ext uri="{BB962C8B-B14F-4D97-AF65-F5344CB8AC3E}">
        <p14:creationId xmlns:p14="http://schemas.microsoft.com/office/powerpoint/2010/main" val="332241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3BD60B21-F57F-49EE-A6EE-143344BCE5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457062983"/>
              </p:ext>
            </p:extLst>
          </p:nvPr>
        </p:nvGraphicFramePr>
        <p:xfrm>
          <a:off x="1290" y="1588"/>
          <a:ext cx="1290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think-cell Slide" r:id="rId11" imgW="306" imgH="306" progId="TCLayout.ActiveDocument.1">
                  <p:embed/>
                </p:oleObj>
              </mc:Choice>
              <mc:Fallback>
                <p:oleObj name="think-cell Slide" r:id="rId11" imgW="306" imgH="30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3BD60B21-F57F-49EE-A6EE-143344BCE5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90" y="1588"/>
                        <a:ext cx="1290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689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0" r:id="rId4"/>
    <p:sldLayoutId id="2147483667" r:id="rId5"/>
    <p:sldLayoutId id="2147483668" r:id="rId6"/>
    <p:sldLayoutId id="214748366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D311884-2369-4292-AA25-634EC434639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0158439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think-cell Slide" r:id="rId5" imgW="306" imgH="306" progId="TCLayout.ActiveDocument.1">
                  <p:embed/>
                </p:oleObj>
              </mc:Choice>
              <mc:Fallback>
                <p:oleObj name="think-cell Slide" r:id="rId5" imgW="306" imgH="306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D311884-2369-4292-AA25-634EC43463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045116DA-69C8-4E01-A26F-7C64F20834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en-AU" dirty="0"/>
              <a:t>WEST – COACHING TEMPLATES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8D13E37-8267-4AA2-A864-E91738ED8A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2022 – By Mark Hurley</a:t>
            </a:r>
          </a:p>
        </p:txBody>
      </p:sp>
    </p:spTree>
    <p:extLst>
      <p:ext uri="{BB962C8B-B14F-4D97-AF65-F5344CB8AC3E}">
        <p14:creationId xmlns:p14="http://schemas.microsoft.com/office/powerpoint/2010/main" val="1434347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F08D5D-99DA-430E-A101-41D822BA2E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Substitutions guide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EAB662A-2346-4DC9-B08B-A9F61810C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667022"/>
              </p:ext>
            </p:extLst>
          </p:nvPr>
        </p:nvGraphicFramePr>
        <p:xfrm>
          <a:off x="74757" y="594599"/>
          <a:ext cx="3419877" cy="5788848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544687">
                  <a:extLst>
                    <a:ext uri="{9D8B030D-6E8A-4147-A177-3AD203B41FA5}">
                      <a16:colId xmlns:a16="http://schemas.microsoft.com/office/drawing/2014/main" val="825723807"/>
                    </a:ext>
                  </a:extLst>
                </a:gridCol>
                <a:gridCol w="2875190">
                  <a:extLst>
                    <a:ext uri="{9D8B030D-6E8A-4147-A177-3AD203B41FA5}">
                      <a16:colId xmlns:a16="http://schemas.microsoft.com/office/drawing/2014/main" val="1177397366"/>
                    </a:ext>
                  </a:extLst>
                </a:gridCol>
              </a:tblGrid>
              <a:tr h="51612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#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754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Player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75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968904"/>
                  </a:ext>
                </a:extLst>
              </a:tr>
              <a:tr h="51612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739937"/>
                  </a:ext>
                </a:extLst>
              </a:tr>
              <a:tr h="51612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943789"/>
                  </a:ext>
                </a:extLst>
              </a:tr>
              <a:tr h="51612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243827"/>
                  </a:ext>
                </a:extLst>
              </a:tr>
              <a:tr h="51612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3282104"/>
                  </a:ext>
                </a:extLst>
              </a:tr>
              <a:tr h="51612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588736"/>
                  </a:ext>
                </a:extLst>
              </a:tr>
              <a:tr h="51612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376305"/>
                  </a:ext>
                </a:extLst>
              </a:tr>
              <a:tr h="51612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339939"/>
                  </a:ext>
                </a:extLst>
              </a:tr>
              <a:tr h="51612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0491553"/>
                  </a:ext>
                </a:extLst>
              </a:tr>
              <a:tr h="51612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098089"/>
                  </a:ext>
                </a:extLst>
              </a:tr>
              <a:tr h="627648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 anchor="ctr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560520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A4313C3-B85F-48A1-B791-F83929E95D31}"/>
              </a:ext>
            </a:extLst>
          </p:cNvPr>
          <p:cNvCxnSpPr>
            <a:cxnSpLocks/>
          </p:cNvCxnSpPr>
          <p:nvPr/>
        </p:nvCxnSpPr>
        <p:spPr>
          <a:xfrm>
            <a:off x="3642511" y="527538"/>
            <a:ext cx="0" cy="6225242"/>
          </a:xfrm>
          <a:prstGeom prst="line">
            <a:avLst/>
          </a:prstGeom>
          <a:ln w="57150">
            <a:solidFill>
              <a:srgbClr val="327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2BAF16F-6998-461E-A87B-740C77EB2A5F}"/>
              </a:ext>
            </a:extLst>
          </p:cNvPr>
          <p:cNvSpPr txBox="1"/>
          <p:nvPr/>
        </p:nvSpPr>
        <p:spPr>
          <a:xfrm>
            <a:off x="155703" y="6383448"/>
            <a:ext cx="2857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* Put your best ball handlers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E5C99E-C177-47EF-95F7-CA7CFD2BE02F}"/>
              </a:ext>
            </a:extLst>
          </p:cNvPr>
          <p:cNvSpPr txBox="1"/>
          <p:nvPr/>
        </p:nvSpPr>
        <p:spPr>
          <a:xfrm>
            <a:off x="3803255" y="503218"/>
            <a:ext cx="3474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/>
              <a:t>6 Players (6 subs – each player sits out once)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FE13A5D-8711-4316-9BB5-3ED2EE34D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080263"/>
              </p:ext>
            </p:extLst>
          </p:nvPr>
        </p:nvGraphicFramePr>
        <p:xfrm>
          <a:off x="3803253" y="792397"/>
          <a:ext cx="5947044" cy="735961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991174">
                  <a:extLst>
                    <a:ext uri="{9D8B030D-6E8A-4147-A177-3AD203B41FA5}">
                      <a16:colId xmlns:a16="http://schemas.microsoft.com/office/drawing/2014/main" val="825723807"/>
                    </a:ext>
                  </a:extLst>
                </a:gridCol>
                <a:gridCol w="991174">
                  <a:extLst>
                    <a:ext uri="{9D8B030D-6E8A-4147-A177-3AD203B41FA5}">
                      <a16:colId xmlns:a16="http://schemas.microsoft.com/office/drawing/2014/main" val="1177397366"/>
                    </a:ext>
                  </a:extLst>
                </a:gridCol>
                <a:gridCol w="991174">
                  <a:extLst>
                    <a:ext uri="{9D8B030D-6E8A-4147-A177-3AD203B41FA5}">
                      <a16:colId xmlns:a16="http://schemas.microsoft.com/office/drawing/2014/main" val="2172179357"/>
                    </a:ext>
                  </a:extLst>
                </a:gridCol>
                <a:gridCol w="991174">
                  <a:extLst>
                    <a:ext uri="{9D8B030D-6E8A-4147-A177-3AD203B41FA5}">
                      <a16:colId xmlns:a16="http://schemas.microsoft.com/office/drawing/2014/main" val="55945325"/>
                    </a:ext>
                  </a:extLst>
                </a:gridCol>
                <a:gridCol w="991174">
                  <a:extLst>
                    <a:ext uri="{9D8B030D-6E8A-4147-A177-3AD203B41FA5}">
                      <a16:colId xmlns:a16="http://schemas.microsoft.com/office/drawing/2014/main" val="3423902738"/>
                    </a:ext>
                  </a:extLst>
                </a:gridCol>
                <a:gridCol w="991174">
                  <a:extLst>
                    <a:ext uri="{9D8B030D-6E8A-4147-A177-3AD203B41FA5}">
                      <a16:colId xmlns:a16="http://schemas.microsoft.com/office/drawing/2014/main" val="1671250156"/>
                    </a:ext>
                  </a:extLst>
                </a:gridCol>
              </a:tblGrid>
              <a:tr h="441700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20:00 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12:30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12:30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6:30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6:30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20:00 </a:t>
                      </a:r>
                    </a:p>
                    <a:p>
                      <a:pPr algn="ctr"/>
                      <a:r>
                        <a:rPr lang="en-AU" sz="1200" dirty="0"/>
                        <a:t>12:30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12:30</a:t>
                      </a:r>
                    </a:p>
                    <a:p>
                      <a:pPr algn="ctr"/>
                      <a:r>
                        <a:rPr lang="en-AU" sz="1200" dirty="0"/>
                        <a:t>6:30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6:30</a:t>
                      </a:r>
                    </a:p>
                    <a:p>
                      <a:pPr algn="ctr"/>
                      <a:r>
                        <a:rPr lang="en-AU" sz="1200" dirty="0"/>
                        <a:t>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3968904"/>
                  </a:ext>
                </a:extLst>
              </a:tr>
              <a:tr h="278761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73993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F6058E4-2BAC-410D-AFD7-7C0366C81AFA}"/>
              </a:ext>
            </a:extLst>
          </p:cNvPr>
          <p:cNvSpPr txBox="1"/>
          <p:nvPr/>
        </p:nvSpPr>
        <p:spPr>
          <a:xfrm>
            <a:off x="3818159" y="1517109"/>
            <a:ext cx="35229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/>
              <a:t>7 Players (7 subs – each player sits out twice)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5F468F5-EA71-49F3-9212-55812CF95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815883"/>
              </p:ext>
            </p:extLst>
          </p:nvPr>
        </p:nvGraphicFramePr>
        <p:xfrm>
          <a:off x="3803249" y="1820526"/>
          <a:ext cx="5947048" cy="84947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743381">
                  <a:extLst>
                    <a:ext uri="{9D8B030D-6E8A-4147-A177-3AD203B41FA5}">
                      <a16:colId xmlns:a16="http://schemas.microsoft.com/office/drawing/2014/main" val="825723807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1177397366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2172179357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55945325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3423902738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3002277761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465622560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1671250156"/>
                    </a:ext>
                  </a:extLst>
                </a:gridCol>
              </a:tblGrid>
              <a:tr h="496257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20:00 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14:15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14:15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8:30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8:30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2:45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2:45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20:00</a:t>
                      </a:r>
                    </a:p>
                    <a:p>
                      <a:pPr algn="ctr"/>
                      <a:r>
                        <a:rPr lang="en-AU" sz="1200" dirty="0"/>
                        <a:t>17:00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17:00</a:t>
                      </a:r>
                    </a:p>
                    <a:p>
                      <a:pPr algn="ctr"/>
                      <a:r>
                        <a:rPr lang="en-AU" sz="1200" dirty="0"/>
                        <a:t>11:15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11:15</a:t>
                      </a:r>
                    </a:p>
                    <a:p>
                      <a:pPr algn="ctr"/>
                      <a:r>
                        <a:rPr lang="en-AU" sz="1200" dirty="0"/>
                        <a:t>5:30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5:30</a:t>
                      </a:r>
                    </a:p>
                    <a:p>
                      <a:pPr algn="ctr"/>
                      <a:r>
                        <a:rPr lang="en-AU" sz="1200" dirty="0"/>
                        <a:t>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3968904"/>
                  </a:ext>
                </a:extLst>
              </a:tr>
              <a:tr h="353213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1,2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3,4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5,6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bg1"/>
                          </a:solidFill>
                        </a:rPr>
                        <a:t>7,1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75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bg1"/>
                          </a:solidFill>
                        </a:rPr>
                        <a:t>7,1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75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4,5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6,7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73993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C89FF4C-971A-42B1-8E02-827C984C0B8E}"/>
              </a:ext>
            </a:extLst>
          </p:cNvPr>
          <p:cNvSpPr txBox="1"/>
          <p:nvPr/>
        </p:nvSpPr>
        <p:spPr>
          <a:xfrm>
            <a:off x="3790385" y="2674066"/>
            <a:ext cx="3973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/>
              <a:t>8 Players (8 subs – each player sits out three times)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72CF92C-0283-4DE8-ACDD-19377BA55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230897"/>
              </p:ext>
            </p:extLst>
          </p:nvPr>
        </p:nvGraphicFramePr>
        <p:xfrm>
          <a:off x="3818159" y="2971004"/>
          <a:ext cx="5947048" cy="8442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743381">
                  <a:extLst>
                    <a:ext uri="{9D8B030D-6E8A-4147-A177-3AD203B41FA5}">
                      <a16:colId xmlns:a16="http://schemas.microsoft.com/office/drawing/2014/main" val="825723807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1177397366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2172179357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55945325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3423902738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3002277761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465622560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1671250156"/>
                    </a:ext>
                  </a:extLst>
                </a:gridCol>
              </a:tblGrid>
              <a:tr h="493214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20:00 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15:00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15:00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10:00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5:00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5:00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20:00 </a:t>
                      </a:r>
                    </a:p>
                    <a:p>
                      <a:pPr algn="ctr"/>
                      <a:r>
                        <a:rPr lang="en-AU" sz="1200" dirty="0"/>
                        <a:t>15:00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15:00</a:t>
                      </a:r>
                    </a:p>
                    <a:p>
                      <a:pPr algn="ctr"/>
                      <a:r>
                        <a:rPr lang="en-AU" sz="1200" dirty="0"/>
                        <a:t>10:00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10:00</a:t>
                      </a:r>
                    </a:p>
                    <a:p>
                      <a:pPr algn="ctr"/>
                      <a:r>
                        <a:rPr lang="en-AU" sz="1200" dirty="0"/>
                        <a:t>5:00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5:00</a:t>
                      </a:r>
                    </a:p>
                    <a:p>
                      <a:pPr algn="ctr"/>
                      <a:r>
                        <a:rPr lang="en-AU" sz="1200" dirty="0"/>
                        <a:t>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3968904"/>
                  </a:ext>
                </a:extLst>
              </a:tr>
              <a:tr h="351046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1,2,3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4,5,6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7,8,1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2,3,4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5,6,7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8,1,2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3,4,5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6,7,8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73993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8B37AB9-A0EF-4621-8C61-6527779D7EA3}"/>
              </a:ext>
            </a:extLst>
          </p:cNvPr>
          <p:cNvSpPr txBox="1"/>
          <p:nvPr/>
        </p:nvSpPr>
        <p:spPr>
          <a:xfrm>
            <a:off x="3803249" y="3815264"/>
            <a:ext cx="3882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/>
              <a:t>9 Players (9 subs – each player sits out four times)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9A63945-1F23-492A-B6E4-CE3A22C76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423676"/>
              </p:ext>
            </p:extLst>
          </p:nvPr>
        </p:nvGraphicFramePr>
        <p:xfrm>
          <a:off x="3818157" y="4110440"/>
          <a:ext cx="5947050" cy="1024752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594705">
                  <a:extLst>
                    <a:ext uri="{9D8B030D-6E8A-4147-A177-3AD203B41FA5}">
                      <a16:colId xmlns:a16="http://schemas.microsoft.com/office/drawing/2014/main" val="825723807"/>
                    </a:ext>
                  </a:extLst>
                </a:gridCol>
                <a:gridCol w="594705">
                  <a:extLst>
                    <a:ext uri="{9D8B030D-6E8A-4147-A177-3AD203B41FA5}">
                      <a16:colId xmlns:a16="http://schemas.microsoft.com/office/drawing/2014/main" val="1177397366"/>
                    </a:ext>
                  </a:extLst>
                </a:gridCol>
                <a:gridCol w="594705">
                  <a:extLst>
                    <a:ext uri="{9D8B030D-6E8A-4147-A177-3AD203B41FA5}">
                      <a16:colId xmlns:a16="http://schemas.microsoft.com/office/drawing/2014/main" val="2172179357"/>
                    </a:ext>
                  </a:extLst>
                </a:gridCol>
                <a:gridCol w="594705">
                  <a:extLst>
                    <a:ext uri="{9D8B030D-6E8A-4147-A177-3AD203B41FA5}">
                      <a16:colId xmlns:a16="http://schemas.microsoft.com/office/drawing/2014/main" val="55945325"/>
                    </a:ext>
                  </a:extLst>
                </a:gridCol>
                <a:gridCol w="594705">
                  <a:extLst>
                    <a:ext uri="{9D8B030D-6E8A-4147-A177-3AD203B41FA5}">
                      <a16:colId xmlns:a16="http://schemas.microsoft.com/office/drawing/2014/main" val="3423902738"/>
                    </a:ext>
                  </a:extLst>
                </a:gridCol>
                <a:gridCol w="594705">
                  <a:extLst>
                    <a:ext uri="{9D8B030D-6E8A-4147-A177-3AD203B41FA5}">
                      <a16:colId xmlns:a16="http://schemas.microsoft.com/office/drawing/2014/main" val="3002277761"/>
                    </a:ext>
                  </a:extLst>
                </a:gridCol>
                <a:gridCol w="594705">
                  <a:extLst>
                    <a:ext uri="{9D8B030D-6E8A-4147-A177-3AD203B41FA5}">
                      <a16:colId xmlns:a16="http://schemas.microsoft.com/office/drawing/2014/main" val="465622560"/>
                    </a:ext>
                  </a:extLst>
                </a:gridCol>
                <a:gridCol w="594705">
                  <a:extLst>
                    <a:ext uri="{9D8B030D-6E8A-4147-A177-3AD203B41FA5}">
                      <a16:colId xmlns:a16="http://schemas.microsoft.com/office/drawing/2014/main" val="1671250156"/>
                    </a:ext>
                  </a:extLst>
                </a:gridCol>
                <a:gridCol w="594705">
                  <a:extLst>
                    <a:ext uri="{9D8B030D-6E8A-4147-A177-3AD203B41FA5}">
                      <a16:colId xmlns:a16="http://schemas.microsoft.com/office/drawing/2014/main" val="32378823"/>
                    </a:ext>
                  </a:extLst>
                </a:gridCol>
                <a:gridCol w="594705">
                  <a:extLst>
                    <a:ext uri="{9D8B030D-6E8A-4147-A177-3AD203B41FA5}">
                      <a16:colId xmlns:a16="http://schemas.microsoft.com/office/drawing/2014/main" val="1510553528"/>
                    </a:ext>
                  </a:extLst>
                </a:gridCol>
              </a:tblGrid>
              <a:tr h="567552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20:00 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15:30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15:30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11:00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11:00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6:30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6:30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2:00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2:00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20:00 </a:t>
                      </a:r>
                    </a:p>
                    <a:p>
                      <a:pPr algn="ctr"/>
                      <a:r>
                        <a:rPr lang="en-AU" sz="1200" dirty="0"/>
                        <a:t>17:30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17:30</a:t>
                      </a:r>
                    </a:p>
                    <a:p>
                      <a:pPr algn="ctr"/>
                      <a:r>
                        <a:rPr lang="en-AU" sz="1200" dirty="0"/>
                        <a:t>13:00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13:00</a:t>
                      </a:r>
                    </a:p>
                    <a:p>
                      <a:pPr algn="ctr"/>
                      <a:r>
                        <a:rPr lang="en-AU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8:30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8:30</a:t>
                      </a:r>
                    </a:p>
                    <a:p>
                      <a:pPr algn="ctr"/>
                      <a:r>
                        <a:rPr lang="en-AU" sz="1200" dirty="0"/>
                        <a:t>4:00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4:00</a:t>
                      </a:r>
                    </a:p>
                    <a:p>
                      <a:pPr algn="ctr"/>
                      <a:r>
                        <a:rPr lang="en-AU" sz="1200" dirty="0"/>
                        <a:t>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3968904"/>
                  </a:ext>
                </a:extLst>
              </a:tr>
              <a:tr h="403958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1,2,3,4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5,6,7,8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9,1,2,3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4,5,6,7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bg1"/>
                          </a:solidFill>
                        </a:rPr>
                        <a:t>8,9,1,2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75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bg1"/>
                          </a:solidFill>
                        </a:rPr>
                        <a:t>8,9,1,2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75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3,4,5,6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7,8,9,1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2,3,4,5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6,7,8,9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73993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AFE975B-9E27-4900-BCE9-97FFB41C0E82}"/>
              </a:ext>
            </a:extLst>
          </p:cNvPr>
          <p:cNvSpPr txBox="1"/>
          <p:nvPr/>
        </p:nvSpPr>
        <p:spPr>
          <a:xfrm>
            <a:off x="3818157" y="5147720"/>
            <a:ext cx="3973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/>
              <a:t>10 Players (8 subs – each player sits out four times)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F95F600-E7B1-43D8-AC6D-9C89480E4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468803"/>
              </p:ext>
            </p:extLst>
          </p:nvPr>
        </p:nvGraphicFramePr>
        <p:xfrm>
          <a:off x="3818159" y="5428863"/>
          <a:ext cx="5947048" cy="1024752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743381">
                  <a:extLst>
                    <a:ext uri="{9D8B030D-6E8A-4147-A177-3AD203B41FA5}">
                      <a16:colId xmlns:a16="http://schemas.microsoft.com/office/drawing/2014/main" val="825723807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1177397366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2172179357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55945325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3423902738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3002277761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465622560"/>
                    </a:ext>
                  </a:extLst>
                </a:gridCol>
                <a:gridCol w="743381">
                  <a:extLst>
                    <a:ext uri="{9D8B030D-6E8A-4147-A177-3AD203B41FA5}">
                      <a16:colId xmlns:a16="http://schemas.microsoft.com/office/drawing/2014/main" val="1671250156"/>
                    </a:ext>
                  </a:extLst>
                </a:gridCol>
              </a:tblGrid>
              <a:tr h="567552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20:00 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15:00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15:00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10:00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5:00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5:00</a:t>
                      </a:r>
                    </a:p>
                    <a:p>
                      <a:pPr algn="ctr"/>
                      <a:r>
                        <a:rPr lang="en-AU" sz="1200" dirty="0">
                          <a:solidFill>
                            <a:schemeClr val="tx1"/>
                          </a:solidFill>
                        </a:rPr>
                        <a:t>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tint val="66000"/>
                            <a:satMod val="160000"/>
                          </a:srgbClr>
                        </a:gs>
                        <a:gs pos="50000">
                          <a:srgbClr val="32754F">
                            <a:tint val="44500"/>
                            <a:satMod val="160000"/>
                          </a:srgbClr>
                        </a:gs>
                        <a:gs pos="100000">
                          <a:srgbClr val="32754F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20:00 </a:t>
                      </a:r>
                    </a:p>
                    <a:p>
                      <a:pPr algn="ctr"/>
                      <a:r>
                        <a:rPr lang="en-AU" sz="1200" dirty="0"/>
                        <a:t>15:00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15:00</a:t>
                      </a:r>
                    </a:p>
                    <a:p>
                      <a:pPr algn="ctr"/>
                      <a:r>
                        <a:rPr lang="en-AU" sz="1200" dirty="0"/>
                        <a:t>10:00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10:00</a:t>
                      </a:r>
                    </a:p>
                    <a:p>
                      <a:pPr algn="ctr"/>
                      <a:r>
                        <a:rPr lang="en-AU" sz="1200" dirty="0"/>
                        <a:t>5:00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5:00</a:t>
                      </a:r>
                    </a:p>
                    <a:p>
                      <a:pPr algn="ctr"/>
                      <a:r>
                        <a:rPr lang="en-AU" sz="1200" dirty="0"/>
                        <a:t>0:00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32754F">
                            <a:shade val="30000"/>
                            <a:satMod val="115000"/>
                          </a:srgbClr>
                        </a:gs>
                        <a:gs pos="50000">
                          <a:srgbClr val="32754F">
                            <a:shade val="67500"/>
                            <a:satMod val="115000"/>
                          </a:srgbClr>
                        </a:gs>
                        <a:gs pos="100000">
                          <a:srgbClr val="32754F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43968904"/>
                  </a:ext>
                </a:extLst>
              </a:tr>
              <a:tr h="403958"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1,2,3,4,5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5,6,7,8,9,10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1,2,3,4,5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5,6,7,8,9,10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1,2,3,4,5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5,6,7,8,9,10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1,2,3,4,5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dirty="0"/>
                        <a:t>5,6,7,8,9,10</a:t>
                      </a:r>
                    </a:p>
                  </a:txBody>
                  <a:tcPr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739937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430D6A26-0460-4B7C-A31F-3EE6905D7F75}"/>
              </a:ext>
            </a:extLst>
          </p:cNvPr>
          <p:cNvSpPr txBox="1"/>
          <p:nvPr/>
        </p:nvSpPr>
        <p:spPr>
          <a:xfrm>
            <a:off x="3899966" y="6440296"/>
            <a:ext cx="581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>
                <a:solidFill>
                  <a:schemeClr val="accent2"/>
                </a:solidFill>
              </a:rPr>
              <a:t>Numbers in the table above are the players on the bench for that time period</a:t>
            </a:r>
          </a:p>
        </p:txBody>
      </p:sp>
    </p:spTree>
    <p:extLst>
      <p:ext uri="{BB962C8B-B14F-4D97-AF65-F5344CB8AC3E}">
        <p14:creationId xmlns:p14="http://schemas.microsoft.com/office/powerpoint/2010/main" val="851058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022E0-0A64-49A5-AA65-F6147521B1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dirty="0"/>
              <a:t>Training plan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C305C1-9D8B-42C9-954E-083629159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323424"/>
              </p:ext>
            </p:extLst>
          </p:nvPr>
        </p:nvGraphicFramePr>
        <p:xfrm>
          <a:off x="79899" y="594804"/>
          <a:ext cx="9596760" cy="5730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2773">
                  <a:extLst>
                    <a:ext uri="{9D8B030D-6E8A-4147-A177-3AD203B41FA5}">
                      <a16:colId xmlns:a16="http://schemas.microsoft.com/office/drawing/2014/main" val="3385049672"/>
                    </a:ext>
                  </a:extLst>
                </a:gridCol>
                <a:gridCol w="852256">
                  <a:extLst>
                    <a:ext uri="{9D8B030D-6E8A-4147-A177-3AD203B41FA5}">
                      <a16:colId xmlns:a16="http://schemas.microsoft.com/office/drawing/2014/main" val="3634461078"/>
                    </a:ext>
                  </a:extLst>
                </a:gridCol>
                <a:gridCol w="550416">
                  <a:extLst>
                    <a:ext uri="{9D8B030D-6E8A-4147-A177-3AD203B41FA5}">
                      <a16:colId xmlns:a16="http://schemas.microsoft.com/office/drawing/2014/main" val="3580529379"/>
                    </a:ext>
                  </a:extLst>
                </a:gridCol>
                <a:gridCol w="6871315">
                  <a:extLst>
                    <a:ext uri="{9D8B030D-6E8A-4147-A177-3AD203B41FA5}">
                      <a16:colId xmlns:a16="http://schemas.microsoft.com/office/drawing/2014/main" val="3225980412"/>
                    </a:ext>
                  </a:extLst>
                </a:gridCol>
              </a:tblGrid>
              <a:tr h="2752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Drill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75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Duration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75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Slide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754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600" dirty="0">
                          <a:effectLst/>
                        </a:rPr>
                        <a:t>Key focus 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75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073580"/>
                  </a:ext>
                </a:extLst>
              </a:tr>
              <a:tr h="3906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Warm up / dribbling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5 minutes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Dribbling skills and warming up ready for training 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6369542"/>
                  </a:ext>
                </a:extLst>
              </a:tr>
              <a:tr h="106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Drinks break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2 minutes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077563"/>
                  </a:ext>
                </a:extLst>
              </a:tr>
              <a:tr h="332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Corridor drill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5 minutes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" action="ppaction://noaction"/>
                        </a:rPr>
                        <a:t>Link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Defence stance, footwork and technique / Offence protecting the ball – cross overs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0742332"/>
                  </a:ext>
                </a:extLst>
              </a:tr>
              <a:tr h="106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Drinks break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2 minutes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778453"/>
                  </a:ext>
                </a:extLst>
              </a:tr>
              <a:tr h="6612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3 variations of shooting/layups drills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15 minutes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" action="ppaction://noaction"/>
                        </a:rPr>
                        <a:t>Link1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" action="ppaction://noaction"/>
                        </a:rPr>
                        <a:t>Link2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" action="ppaction://noaction"/>
                        </a:rPr>
                        <a:t>Link3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Shoot/layup technique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187634"/>
                  </a:ext>
                </a:extLst>
              </a:tr>
              <a:tr h="106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Drinks break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2 minutes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266549"/>
                  </a:ext>
                </a:extLst>
              </a:tr>
              <a:tr h="6964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3 on 3 half court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4 on 4 if we have 8 players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8 minutes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" action="ppaction://noaction"/>
                        </a:rPr>
                        <a:t>Link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Offence - spacing, spacing, spacing (Passing and cutting – finding a good shot)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Defence – finding players and being in the correct position for help defence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550715"/>
                  </a:ext>
                </a:extLst>
              </a:tr>
              <a:tr h="106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Drinks break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2 minutes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396978"/>
                  </a:ext>
                </a:extLst>
              </a:tr>
              <a:tr h="558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2 variations of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One on One drills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8 minutes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" action="ppaction://noaction"/>
                        </a:rPr>
                        <a:t>Link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Driving hard to the basket in a straight line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Getting comfortable with driving and shooting with contact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Learning not to try and dribble around the defence (Too slow). 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667974"/>
                  </a:ext>
                </a:extLst>
              </a:tr>
              <a:tr h="106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solidFill>
                            <a:schemeClr val="tx1"/>
                          </a:solidFill>
                          <a:effectLst/>
                        </a:rPr>
                        <a:t>Drinks break</a:t>
                      </a:r>
                      <a:endParaRPr lang="en-A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2 minutes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6636952"/>
                  </a:ext>
                </a:extLst>
              </a:tr>
              <a:tr h="332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3 person weaves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8 minutes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" action="ppaction://noaction"/>
                        </a:rPr>
                        <a:t>Link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Passing to get the ball up the court. 2 on 1 variation to practice fast breaks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059369"/>
                  </a:ext>
                </a:extLst>
              </a:tr>
              <a:tr h="106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solidFill>
                            <a:schemeClr val="tx1"/>
                          </a:solidFill>
                          <a:effectLst/>
                        </a:rPr>
                        <a:t>Drinks break</a:t>
                      </a:r>
                      <a:endParaRPr lang="en-AU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>
                          <a:effectLst/>
                        </a:rPr>
                        <a:t>2 minutes</a:t>
                      </a:r>
                      <a:endParaRPr lang="en-A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537410"/>
                  </a:ext>
                </a:extLst>
              </a:tr>
              <a:tr h="4169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3 on 3 continuous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8 minutes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" action="ppaction://noaction"/>
                        </a:rPr>
                        <a:t>Link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Offence - spacing, spacing, spacing (Attacking the basket – more aggressive than half court 3 on 3)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Defence – finding players and being in the correct position for help defence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68819"/>
                  </a:ext>
                </a:extLst>
              </a:tr>
              <a:tr h="106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Full court game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10 minutes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" action="ppaction://noaction"/>
                        </a:rPr>
                        <a:t>Link</a:t>
                      </a: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Offence - spacing, spacing, spacing (Have one aspect of the game you want to work on and focus on this)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Defence – finding players and being in the correct position for help defence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395669"/>
                  </a:ext>
                </a:extLst>
              </a:tr>
              <a:tr h="207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Free throws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5 minutes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Shooting under pressure – there should be some punishment for missing (Run laps of the court)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383940"/>
                  </a:ext>
                </a:extLst>
              </a:tr>
              <a:tr h="106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solidFill>
                            <a:schemeClr val="tx1"/>
                          </a:solidFill>
                          <a:effectLst/>
                        </a:rPr>
                        <a:t>Wrap up chat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</a:rPr>
                        <a:t>5 minutes</a:t>
                      </a:r>
                      <a:endParaRPr lang="en-A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A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Brief chat about what was good at training – practise team chant</a:t>
                      </a:r>
                    </a:p>
                  </a:txBody>
                  <a:tcPr marL="39278" marR="39278" marT="0" marB="0">
                    <a:lnL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275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60935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D824B85-AF13-49A9-87B6-2A50F6A49119}"/>
              </a:ext>
            </a:extLst>
          </p:cNvPr>
          <p:cNvSpPr txBox="1"/>
          <p:nvPr/>
        </p:nvSpPr>
        <p:spPr>
          <a:xfrm>
            <a:off x="79899" y="6361970"/>
            <a:ext cx="8134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Spend time preparing for training – print out your training plan and take it to training</a:t>
            </a:r>
          </a:p>
        </p:txBody>
      </p:sp>
    </p:spTree>
    <p:extLst>
      <p:ext uri="{BB962C8B-B14F-4D97-AF65-F5344CB8AC3E}">
        <p14:creationId xmlns:p14="http://schemas.microsoft.com/office/powerpoint/2010/main" val="32585130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5847</TotalTime>
  <Words>566</Words>
  <Application>Microsoft Macintosh PowerPoint</Application>
  <PresentationFormat>A4 Paper (210x297 mm)</PresentationFormat>
  <Paragraphs>211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Kigelia Light</vt:lpstr>
      <vt:lpstr>Office Theme</vt:lpstr>
      <vt:lpstr>think-cell Slide</vt:lpstr>
      <vt:lpstr>WEST – COACHING TEMPLATES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Hurley, Mark</dc:creator>
  <cp:lastModifiedBy>Allan Wherrett</cp:lastModifiedBy>
  <cp:revision>31</cp:revision>
  <cp:lastPrinted>2022-04-09T04:39:25Z</cp:lastPrinted>
  <dcterms:created xsi:type="dcterms:W3CDTF">2022-01-28T23:56:51Z</dcterms:created>
  <dcterms:modified xsi:type="dcterms:W3CDTF">2022-04-26T00:43:32Z</dcterms:modified>
</cp:coreProperties>
</file>